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43" r:id="rId3"/>
    <p:sldId id="642" r:id="rId4"/>
    <p:sldId id="655" r:id="rId5"/>
    <p:sldId id="644" r:id="rId6"/>
    <p:sldId id="645" r:id="rId7"/>
    <p:sldId id="646" r:id="rId8"/>
    <p:sldId id="648" r:id="rId9"/>
    <p:sldId id="649" r:id="rId10"/>
    <p:sldId id="650" r:id="rId11"/>
    <p:sldId id="651" r:id="rId12"/>
    <p:sldId id="652" r:id="rId13"/>
    <p:sldId id="653" r:id="rId14"/>
    <p:sldId id="654" r:id="rId15"/>
    <p:sldId id="656" r:id="rId16"/>
    <p:sldId id="657" r:id="rId17"/>
    <p:sldId id="659" r:id="rId18"/>
    <p:sldId id="6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7862E4-EB95-4B28-B32A-C7893218B8B3}">
          <p14:sldIdLst>
            <p14:sldId id="256"/>
            <p14:sldId id="343"/>
            <p14:sldId id="642"/>
            <p14:sldId id="655"/>
            <p14:sldId id="644"/>
            <p14:sldId id="645"/>
            <p14:sldId id="646"/>
            <p14:sldId id="648"/>
            <p14:sldId id="649"/>
            <p14:sldId id="650"/>
            <p14:sldId id="651"/>
            <p14:sldId id="652"/>
            <p14:sldId id="653"/>
            <p14:sldId id="654"/>
            <p14:sldId id="656"/>
            <p14:sldId id="657"/>
            <p14:sldId id="659"/>
            <p14:sldId id="6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, Clarice J." initials="CCJ" lastIdx="2" clrIdx="0">
    <p:extLst>
      <p:ext uri="{19B8F6BF-5375-455C-9EA6-DF929625EA0E}">
        <p15:presenceInfo xmlns:p15="http://schemas.microsoft.com/office/powerpoint/2012/main" userId="S-1-5-21-776561741-1292428093-725345543-3565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980"/>
    <a:srgbClr val="112D51"/>
    <a:srgbClr val="004179"/>
    <a:srgbClr val="E5E4EA"/>
    <a:srgbClr val="0075FF"/>
    <a:srgbClr val="7DB2F4"/>
    <a:srgbClr val="13A7D2"/>
    <a:srgbClr val="FFF1D2"/>
    <a:srgbClr val="313A45"/>
    <a:srgbClr val="494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95" autoAdjust="0"/>
    <p:restoredTop sz="93878" autoAdjust="0"/>
  </p:normalViewPr>
  <p:slideViewPr>
    <p:cSldViewPr snapToGrid="0">
      <p:cViewPr>
        <p:scale>
          <a:sx n="130" d="100"/>
          <a:sy n="130" d="100"/>
        </p:scale>
        <p:origin x="872" y="-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A9B06-9E0E-49A4-A28B-3AF06487CFB8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0B47D-5391-4977-B4B6-111911A97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10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0B47D-5391-4977-B4B6-111911A972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82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0B47D-5391-4977-B4B6-111911A972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03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0B47D-5391-4977-B4B6-111911A972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6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0B47D-5391-4977-B4B6-111911A972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63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0B47D-5391-4977-B4B6-111911A972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1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0E47-5CBF-4EB2-9D30-4D9FA2DDA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Let’s work together.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63E4A-52D8-43F3-88BB-B07FF2B14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4E726-6472-4205-A199-3C276F9A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B57F1-8494-47F1-8CBC-3F696766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7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C639-A5C0-4E09-9020-035340F1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95E25-5602-462E-B0D9-0584B2781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2AB0-24B8-49A0-9074-188EFB4F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6C17E-0C97-4DA8-8A4D-18550211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9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0421D7-044B-4756-9252-95AB3FD70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292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D015F-EF38-4261-AC10-81DEC9BBD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292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05130-F1AF-4783-97B5-500D367F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2D460-98DC-410E-B043-1C150A54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59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CE34-DF0A-4B1A-8585-E33B2872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B5CBC-EA62-4AB3-8C09-B6253CF9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7F266-2F4F-44C1-8800-601760ADF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7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DD345-6DEF-44D5-AE57-EE5D0178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BC91D-35A4-4F13-98EB-47DE7177B3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8A9A5-1904-49A8-A8B3-3AEEB93E3B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62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C7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5E09-68BD-4DE6-AF91-2C2F5844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65B8E-7E6A-4C73-B177-A14D4CDC7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4BEA9-98AE-49EB-B90E-6DF07465E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2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888D-9579-4A2B-95FC-C4A9A7A0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8B107-D2EA-4C00-B907-7FC3A2F75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53ECC-F3D3-4593-88DD-5F0FFD72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9EC2B-874C-49AD-9D41-D4332360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1FC1-9655-42B2-8BEA-A93560E7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049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B9E37-3647-4B72-844F-5E3BD5898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846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7243-F6AE-44F3-9079-E6C3D29C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D0CC4-E878-4501-AF65-60150FA9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4A33-9E4C-4FB3-A2A3-AD58BFE7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9690-12F6-49B1-BE52-D166B2DB2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46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55EE5-1805-42B8-9FF3-6DFE3EE45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46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6F17F-D4C2-4AD6-8863-B76423A7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457B2-0BC6-44B0-8181-9C935E04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F30-45DE-45F0-B370-E6795E14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545BB-0144-4038-BCC5-6DEACC865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82741-172E-4AC1-A935-FC88CC146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908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9DCED-AC6E-4F87-B9D8-91DA6E1F4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561B2-9175-4FF7-BC74-B34927FC0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908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27223-199B-4D49-B7B4-B9991015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6B9978-4AE8-46B1-ADEE-C6E01C07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5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A974-72D1-43F7-8F17-CD7C5498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BEB12-3055-4470-9544-7A8CA8A5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67280-6036-4E78-B292-EF2E56D2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5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A3E0C-1816-40B9-9551-67EBA9DE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4A004-8B70-44FD-A2FD-AE16B006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6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4C1C-4EBD-435A-978E-179257F69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4048-3405-4659-8806-4C283772F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6D1C6-9AFB-414A-9F0B-E92440C37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4862B-CB93-4D92-B133-6824673E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2F010-45FB-4951-8D8F-DAC8BDF3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8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8CE3-3F35-4C1F-A5D8-99627D2B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C742D-4803-453C-8469-AF3964F54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84FA4-1A87-43E2-AEE7-48106B5D4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A57D3-AB6A-400F-A6EB-499F1C2D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25FFB-244C-47E3-B2CD-D71D1446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9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78816-C3F6-4A3C-8104-FC778244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Headers are the best answers.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A648D-9CBC-44D4-AC2D-DAB70CFA7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2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6D5B-E16C-4B43-AC2D-0DC1CDADA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6163" y="6127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32B11-1C3F-4E9D-B912-9175150F4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127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97C320-DD77-4D74-993E-CCA1ED857A4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26" y="5906694"/>
            <a:ext cx="3124200" cy="7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2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D32D-B6E5-4DA2-8D80-2C40CB0589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VA COVID-19 screening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7B91-0A61-4F36-AEC6-D8AAAD365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email to shipping product in </a:t>
            </a:r>
            <a:r>
              <a:rPr lang="en-US" sz="3200" b="1" dirty="0">
                <a:solidFill>
                  <a:srgbClr val="FAD980"/>
                </a:solidFill>
              </a:rPr>
              <a:t>12</a:t>
            </a:r>
            <a:r>
              <a:rPr lang="en-US" sz="3200" dirty="0"/>
              <a:t> calendar days!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7094-C7A0-40BF-B5B7-641A8219CBA8}"/>
              </a:ext>
            </a:extLst>
          </p:cNvPr>
          <p:cNvSpPr txBox="1"/>
          <p:nvPr/>
        </p:nvSpPr>
        <p:spPr>
          <a:xfrm>
            <a:off x="10136464" y="6071923"/>
            <a:ext cx="15135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300" dirty="0">
                <a:solidFill>
                  <a:schemeClr val="bg1"/>
                </a:solidFill>
              </a:rPr>
              <a:t>Martha Wilkes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DE7A8-E779-4E32-ACF4-D2488DA114CC}"/>
              </a:ext>
            </a:extLst>
          </p:cNvPr>
          <p:cNvSpPr txBox="1"/>
          <p:nvPr/>
        </p:nvSpPr>
        <p:spPr>
          <a:xfrm>
            <a:off x="10516376" y="6333533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300" dirty="0">
                <a:solidFill>
                  <a:schemeClr val="bg1"/>
                </a:solidFill>
              </a:rPr>
              <a:t>June 2020</a:t>
            </a:r>
          </a:p>
        </p:txBody>
      </p:sp>
    </p:spTree>
    <p:extLst>
      <p:ext uri="{BB962C8B-B14F-4D97-AF65-F5344CB8AC3E}">
        <p14:creationId xmlns:p14="http://schemas.microsoft.com/office/powerpoint/2010/main" val="297395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 afternoon</a:t>
            </a:r>
            <a:br>
              <a:rPr lang="en-US" dirty="0"/>
            </a:br>
            <a:r>
              <a:rPr lang="en-US" dirty="0"/>
              <a:t>Back at the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72B49-FD38-604B-9C03-8B654CF8A6B1}"/>
              </a:ext>
            </a:extLst>
          </p:cNvPr>
          <p:cNvSpPr txBox="1"/>
          <p:nvPr/>
        </p:nvSpPr>
        <p:spPr>
          <a:xfrm>
            <a:off x="838200" y="1972766"/>
            <a:ext cx="4313349" cy="3416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Created a clickable prototype</a:t>
            </a:r>
          </a:p>
          <a:p>
            <a:r>
              <a:rPr lang="en-US" dirty="0"/>
              <a:t>Content expert took over the questions</a:t>
            </a:r>
          </a:p>
          <a:p>
            <a:r>
              <a:rPr lang="en-US" dirty="0"/>
              <a:t>Developers started coding</a:t>
            </a:r>
          </a:p>
        </p:txBody>
      </p:sp>
      <p:pic>
        <p:nvPicPr>
          <p:cNvPr id="12" name="Picture 11" descr="A close up of a street&#10;&#10;Description automatically generated">
            <a:extLst>
              <a:ext uri="{FF2B5EF4-FFF2-40B4-BE49-F238E27FC236}">
                <a16:creationId xmlns:a16="http://schemas.microsoft.com/office/drawing/2014/main" id="{0112A743-217B-AE42-B1B7-BCDD4D9B0E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2172791"/>
            <a:ext cx="2069045" cy="419846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2A4C737-C94B-D745-81F4-E8A38F235EB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6339" y="2172790"/>
            <a:ext cx="2069045" cy="4199013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B023EEA-3606-CC44-9A49-3F109736539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054" y="2172294"/>
            <a:ext cx="2069045" cy="41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5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Days 6-10: </a:t>
            </a:r>
            <a:r>
              <a:rPr lang="en-US" dirty="0"/>
              <a:t>Wednesday, May 13-17</a:t>
            </a:r>
            <a:br>
              <a:rPr lang="en-US" dirty="0"/>
            </a:br>
            <a:r>
              <a:rPr lang="en-US" dirty="0"/>
              <a:t>Testing and iteration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1A504-2756-DD44-8DBD-A2D813F46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Guerilla usability testing via Jeff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Accessibility input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Feedback from everyone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Mike and Michelle continued coding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Jeff planned a usability test on Monday</a:t>
            </a:r>
            <a:r>
              <a:rPr lang="en-US" sz="3200" i="1" dirty="0">
                <a:solidFill>
                  <a:srgbClr val="FAD980"/>
                </a:solidFill>
              </a:rPr>
              <a:t>…but would we use the prototype or real code???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CC4F-3E82-554C-9DAE-64A44C69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010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AD980"/>
                </a:solidFill>
              </a:rPr>
              <a:t>Day 11: </a:t>
            </a:r>
            <a:r>
              <a:rPr lang="en-US" dirty="0"/>
              <a:t>Monday May 18</a:t>
            </a:r>
            <a:br>
              <a:rPr lang="en-US" dirty="0"/>
            </a:br>
            <a:r>
              <a:rPr lang="en-US" dirty="0"/>
              <a:t>Usability testing with Vets, real code, on phones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6CD81-15FE-C843-91B8-5A7F54C24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48175" cy="3946525"/>
          </a:xfrm>
        </p:spPr>
        <p:txBody>
          <a:bodyPr>
            <a:noAutofit/>
          </a:bodyPr>
          <a:lstStyle/>
          <a:p>
            <a:pPr marL="285750" indent="-285750"/>
            <a:r>
              <a:rPr lang="en-US" dirty="0"/>
              <a:t>“If you’re doing this from your vehicle, then you are at a </a:t>
            </a:r>
            <a:r>
              <a:rPr lang="en-US" b="1" dirty="0">
                <a:solidFill>
                  <a:srgbClr val="FAD980"/>
                </a:solidFill>
              </a:rPr>
              <a:t>safe distance </a:t>
            </a:r>
            <a:r>
              <a:rPr lang="en-US" dirty="0"/>
              <a:t>from staff and others.”</a:t>
            </a:r>
            <a:br>
              <a:rPr lang="en-US" dirty="0"/>
            </a:br>
            <a:endParaRPr lang="en-US" dirty="0"/>
          </a:p>
          <a:p>
            <a:pPr marL="285750" indent="-285750"/>
            <a:r>
              <a:rPr lang="en-US" dirty="0"/>
              <a:t>“</a:t>
            </a:r>
            <a:r>
              <a:rPr lang="en-US" b="1" dirty="0">
                <a:solidFill>
                  <a:srgbClr val="FAD980"/>
                </a:solidFill>
              </a:rPr>
              <a:t>Less stress </a:t>
            </a:r>
            <a:r>
              <a:rPr lang="en-US" dirty="0"/>
              <a:t>having it in this format.”</a:t>
            </a:r>
            <a:br>
              <a:rPr lang="en-US" dirty="0"/>
            </a:br>
            <a:endParaRPr lang="en-US" dirty="0"/>
          </a:p>
          <a:p>
            <a:pPr marL="285750" indent="-285750"/>
            <a:r>
              <a:rPr lang="en-US" dirty="0"/>
              <a:t>“Straight and to the point. </a:t>
            </a:r>
            <a:r>
              <a:rPr lang="en-US" b="1" dirty="0">
                <a:solidFill>
                  <a:srgbClr val="FAD980"/>
                </a:solidFill>
              </a:rPr>
              <a:t>Very easy </a:t>
            </a:r>
            <a:r>
              <a:rPr lang="en-US" dirty="0"/>
              <a:t>to answer these questions.”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B1E70-42D3-C24D-BF1D-EE10B866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 descr="Mural board of usability testing results">
            <a:extLst>
              <a:ext uri="{FF2B5EF4-FFF2-40B4-BE49-F238E27FC236}">
                <a16:creationId xmlns:a16="http://schemas.microsoft.com/office/drawing/2014/main" id="{1ECFDE4E-EFC1-444A-9231-B7D67B5D5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897" y="1948170"/>
            <a:ext cx="6802310" cy="33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CC4F-3E82-554C-9DAE-64A44C69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12: </a:t>
            </a:r>
            <a:r>
              <a:rPr lang="en-US" dirty="0"/>
              <a:t>Wednesday, May 20</a:t>
            </a:r>
            <a:br>
              <a:rPr lang="en-US" dirty="0"/>
            </a:br>
            <a:r>
              <a:rPr lang="en-US" dirty="0"/>
              <a:t>Shipped to staging!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B1E70-42D3-C24D-BF1D-EE10B8669D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209F8-32E2-8A40-9BF7-F80A6F8A37B4}"/>
              </a:ext>
            </a:extLst>
          </p:cNvPr>
          <p:cNvSpPr txBox="1"/>
          <p:nvPr/>
        </p:nvSpPr>
        <p:spPr>
          <a:xfrm>
            <a:off x="838200" y="2809107"/>
            <a:ext cx="6097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Try it for yourself now!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r>
              <a:rPr lang="en-US" sz="4800" dirty="0">
                <a:solidFill>
                  <a:schemeClr val="bg1"/>
                </a:solidFill>
              </a:rPr>
              <a:t>Text </a:t>
            </a:r>
            <a:r>
              <a:rPr lang="en-US" sz="4800" b="1" dirty="0">
                <a:solidFill>
                  <a:srgbClr val="FAD980"/>
                </a:solidFill>
              </a:rPr>
              <a:t>screen</a:t>
            </a:r>
            <a:r>
              <a:rPr lang="en-US" sz="4800" dirty="0">
                <a:solidFill>
                  <a:schemeClr val="bg1"/>
                </a:solidFill>
              </a:rPr>
              <a:t> to </a:t>
            </a:r>
            <a:r>
              <a:rPr lang="en-US" sz="4800" b="1" dirty="0">
                <a:solidFill>
                  <a:srgbClr val="FAD980"/>
                </a:solidFill>
              </a:rPr>
              <a:t>53079</a:t>
            </a:r>
            <a:r>
              <a:rPr lang="en-US" sz="48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66E076-ECD0-3A4B-8ECB-A2D799F457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9814" y="424523"/>
            <a:ext cx="2963986" cy="60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CC4F-3E82-554C-9DAE-64A44C69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steps: Rollout and service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5C081-E2B6-D548-96D8-A24F164FA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3550"/>
            <a:ext cx="3650081" cy="3946525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dirty="0"/>
              <a:t>“Quick and efficient”</a:t>
            </a:r>
          </a:p>
          <a:p>
            <a:pPr marL="285750" indent="-285750">
              <a:lnSpc>
                <a:spcPct val="100000"/>
              </a:lnSpc>
            </a:pPr>
            <a:r>
              <a:rPr lang="en-US" dirty="0"/>
              <a:t>“Love to implement ASAP”</a:t>
            </a:r>
          </a:p>
          <a:p>
            <a:pPr marL="285750" indent="-285750">
              <a:lnSpc>
                <a:spcPct val="100000"/>
              </a:lnSpc>
            </a:pPr>
            <a:r>
              <a:rPr lang="en-US" dirty="0"/>
              <a:t>“Kudos to you and your team for getting this stood up so rapidly”</a:t>
            </a:r>
          </a:p>
          <a:p>
            <a:pPr marL="285750" indent="-285750">
              <a:lnSpc>
                <a:spcPct val="100000"/>
              </a:lnSpc>
            </a:pPr>
            <a:r>
              <a:rPr lang="en-US" dirty="0"/>
              <a:t>Posters and flyers</a:t>
            </a:r>
          </a:p>
          <a:p>
            <a:pPr marL="285750" indent="-285750">
              <a:lnSpc>
                <a:spcPct val="100000"/>
              </a:lnSpc>
            </a:pPr>
            <a:r>
              <a:rPr lang="en-US" dirty="0"/>
              <a:t>Custom questions?</a:t>
            </a:r>
          </a:p>
          <a:p>
            <a:pPr marL="285750" indent="-285750">
              <a:lnSpc>
                <a:spcPct val="100000"/>
              </a:lnSpc>
            </a:pPr>
            <a:r>
              <a:rPr lang="en-US" i="1" dirty="0"/>
              <a:t>En español?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860595-03ED-E242-98C8-E51BC6F57D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B1E70-42D3-C24D-BF1D-EE10B866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FB711D-22CC-9640-BD0E-56B79F3D01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281" y="1573550"/>
            <a:ext cx="7703719" cy="52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A29D-388C-2845-833B-0EBC9361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476C3-6DDF-9144-A05B-97984BFE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15</a:t>
            </a:fld>
            <a:endParaRPr lang="en-US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496629-7665-1E42-97BB-DCC8CCF377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" t="4222" r="6710" b="1531"/>
          <a:stretch/>
        </p:blipFill>
        <p:spPr>
          <a:xfrm>
            <a:off x="6486570" y="365125"/>
            <a:ext cx="4021157" cy="630784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FC0A74-2A37-2A48-8280-D3AE2F8825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 t="9340" r="3984" b="6612"/>
          <a:stretch/>
        </p:blipFill>
        <p:spPr>
          <a:xfrm>
            <a:off x="1378974" y="4268300"/>
            <a:ext cx="3723701" cy="24016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73C768E-A683-1A4D-B3A8-299173F7D21A}"/>
              </a:ext>
            </a:extLst>
          </p:cNvPr>
          <p:cNvSpPr/>
          <p:nvPr/>
        </p:nvSpPr>
        <p:spPr>
          <a:xfrm>
            <a:off x="6261255" y="4096706"/>
            <a:ext cx="4411727" cy="36512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DEF5D-9E66-7249-A474-4A072C333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7686"/>
            <a:ext cx="5021826" cy="267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8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A29D-388C-2845-833B-0EBC9361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560"/>
            <a:ext cx="21596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Credit where credit is due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476C3-6DDF-9144-A05B-97984BFE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Certificate of appreciation to Jacob">
            <a:extLst>
              <a:ext uri="{FF2B5EF4-FFF2-40B4-BE49-F238E27FC236}">
                <a16:creationId xmlns:a16="http://schemas.microsoft.com/office/drawing/2014/main" id="{E07212EA-DBB5-054B-8484-AA7A6BAFD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54" y="0"/>
            <a:ext cx="8887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6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968FB-CD22-4C4D-8450-4CDB5B0F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84EE4121-693B-7A44-9B6E-E98C2D70C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4B0D65D5-BD92-2043-83EA-F1B10084C3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1" t="13544" b="4161"/>
          <a:stretch/>
        </p:blipFill>
        <p:spPr>
          <a:xfrm>
            <a:off x="0" y="1"/>
            <a:ext cx="4586288" cy="6858000"/>
          </a:xfrm>
          <a:prstGeom prst="rect">
            <a:avLst/>
          </a:prstGeom>
        </p:spPr>
      </p:pic>
      <p:pic>
        <p:nvPicPr>
          <p:cNvPr id="9" name="Picture 8" descr="Sign in the elevator&#10;">
            <a:extLst>
              <a:ext uri="{FF2B5EF4-FFF2-40B4-BE49-F238E27FC236}">
                <a16:creationId xmlns:a16="http://schemas.microsoft.com/office/drawing/2014/main" id="{C27259A0-C08D-2342-AF5E-B63EAA0AD8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5" r="17408"/>
          <a:stretch/>
        </p:blipFill>
        <p:spPr>
          <a:xfrm>
            <a:off x="440055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9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AF297-CCB7-7149-8130-6F0973D3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Dots rule the world!">
            <a:extLst>
              <a:ext uri="{FF2B5EF4-FFF2-40B4-BE49-F238E27FC236}">
                <a16:creationId xmlns:a16="http://schemas.microsoft.com/office/drawing/2014/main" id="{3F83D090-FD88-5241-BB67-606C267C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20554" r="3495" b="1062"/>
          <a:stretch/>
        </p:blipFill>
        <p:spPr>
          <a:xfrm>
            <a:off x="0" y="1195388"/>
            <a:ext cx="7103268" cy="4486275"/>
          </a:xfrm>
          <a:prstGeom prst="rect">
            <a:avLst/>
          </a:prstGeom>
        </p:spPr>
      </p:pic>
      <p:pic>
        <p:nvPicPr>
          <p:cNvPr id="6" name="Picture 5" descr="A picture containing indoor, monitor, sitting, television&#10;&#10;Description automatically generated">
            <a:extLst>
              <a:ext uri="{FF2B5EF4-FFF2-40B4-BE49-F238E27FC236}">
                <a16:creationId xmlns:a16="http://schemas.microsoft.com/office/drawing/2014/main" id="{D031E750-412B-CC4C-907C-6B1A4BD711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1" t="23124" r="30741" b="37292"/>
          <a:stretch/>
        </p:blipFill>
        <p:spPr>
          <a:xfrm>
            <a:off x="6943725" y="0"/>
            <a:ext cx="5248275" cy="68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0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AD980"/>
                </a:solidFill>
              </a:rPr>
              <a:t>Day 1: </a:t>
            </a:r>
            <a:r>
              <a:rPr lang="en-US" dirty="0"/>
              <a:t>Friday, May 8</a:t>
            </a:r>
            <a:br>
              <a:rPr lang="en-US" dirty="0"/>
            </a:br>
            <a:r>
              <a:rPr lang="en-US" dirty="0"/>
              <a:t>Email arrives from Durham VA Medical Center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“</a:t>
            </a:r>
            <a:r>
              <a:rPr lang="en-US" dirty="0"/>
              <a:t>C</a:t>
            </a:r>
            <a:r>
              <a:rPr lang="en-US" sz="4000" dirty="0"/>
              <a:t>ovid ideas” inbox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Chief of Staff’s son (recent college grad) created a screening tool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Going to start using it on Monday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FAD980"/>
                </a:solidFill>
              </a:rPr>
              <a:t>Could/should DEPO help roll it out nationwide?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Team assembled (Patrick, Mike, Michelle, Danielle, Jeff, </a:t>
            </a:r>
            <a:r>
              <a:rPr lang="en-US" sz="4000" dirty="0" err="1"/>
              <a:t>Stephen@VA</a:t>
            </a:r>
            <a:r>
              <a:rPr lang="en-US" sz="4000" dirty="0"/>
              <a:t>, me)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Since I’m in Chapel Hill, I volunteer to observe first-hand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7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D980"/>
                </a:solidFill>
              </a:rPr>
              <a:t>Day 2: </a:t>
            </a:r>
            <a:r>
              <a:rPr lang="en-US" dirty="0"/>
              <a:t>Saturday, May 9</a:t>
            </a:r>
            <a:br>
              <a:rPr lang="en-US" dirty="0"/>
            </a:br>
            <a:r>
              <a:rPr lang="en-US" dirty="0"/>
              <a:t>First brief field visit: “before”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Placeholder 8" descr="Entrance of Durham VAMC">
            <a:extLst>
              <a:ext uri="{FF2B5EF4-FFF2-40B4-BE49-F238E27FC236}">
                <a16:creationId xmlns:a16="http://schemas.microsoft.com/office/drawing/2014/main" id="{131C6BBA-E3E5-AD4F-B550-FFAF9773E6B7}"/>
              </a:ext>
            </a:extLst>
          </p:cNvPr>
          <p:cNvPicPr>
            <a:picLocks noGrp="1"/>
          </p:cNvPicPr>
          <p:nvPr>
            <p:ph type="pic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4" y="1895474"/>
            <a:ext cx="121809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3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A291-CFC4-8447-80D9-11C7427E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D980"/>
                </a:solidFill>
              </a:rPr>
              <a:t>Day 2: </a:t>
            </a:r>
            <a:r>
              <a:rPr lang="en-US" dirty="0"/>
              <a:t>Saturday, May 9</a:t>
            </a:r>
            <a:br>
              <a:rPr lang="en-US" dirty="0"/>
            </a:br>
            <a:r>
              <a:rPr lang="en-US" dirty="0"/>
              <a:t>First brief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B66BC-7D2A-AE45-B1A8-73E637FA2B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6833033-2142-4649-ACED-D1A50A09E990}"/>
              </a:ext>
            </a:extLst>
          </p:cNvPr>
          <p:cNvSpPr txBox="1">
            <a:spLocks/>
          </p:cNvSpPr>
          <p:nvPr/>
        </p:nvSpPr>
        <p:spPr>
          <a:xfrm>
            <a:off x="838200" y="1899444"/>
            <a:ext cx="3163061" cy="4019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/>
              <a:t>Kim the pulmonology therapist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Showed me her phone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2CD394-F55B-8A4B-B352-EB1395CD0F3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124" y="1753602"/>
            <a:ext cx="2496185" cy="444055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6A372-EA22-AE4F-9035-9C51368071F6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1310" y="1753602"/>
            <a:ext cx="2496562" cy="444117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E1836D-67C4-9B46-A287-3463D5F072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303" y="1753602"/>
            <a:ext cx="2496564" cy="444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6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4: </a:t>
            </a:r>
            <a:r>
              <a:rPr lang="en-US" dirty="0"/>
              <a:t>Monday, May 11</a:t>
            </a:r>
            <a:br>
              <a:rPr lang="en-US" dirty="0"/>
            </a:br>
            <a:r>
              <a:rPr lang="en-US" dirty="0"/>
              <a:t>Second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2003425"/>
            <a:ext cx="5897451" cy="3811588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Day One of ScreenPass operations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Stacy the screener asks everyone questions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Round dot stickers</a:t>
            </a:r>
          </a:p>
        </p:txBody>
      </p:sp>
      <p:pic>
        <p:nvPicPr>
          <p:cNvPr id="11" name="Picture 10" descr="Nurse is asking each employee, patient, contractor, etc. the screening questions. Then she gives them a round dot sticker to wear to indicate they have passed. The new ScreenPass app will help fix this bottleneck.">
            <a:extLst>
              <a:ext uri="{FF2B5EF4-FFF2-40B4-BE49-F238E27FC236}">
                <a16:creationId xmlns:a16="http://schemas.microsoft.com/office/drawing/2014/main" id="{0C7B3060-BC18-8340-AFFE-3E092E72DC42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975" y="0"/>
            <a:ext cx="5153025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4: </a:t>
            </a:r>
            <a:r>
              <a:rPr lang="en-US" dirty="0"/>
              <a:t>Monday, May 11</a:t>
            </a:r>
            <a:br>
              <a:rPr lang="en-US" dirty="0"/>
            </a:br>
            <a:r>
              <a:rPr lang="en-US" dirty="0"/>
              <a:t>Second field visit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62600" cy="3946525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3600" dirty="0"/>
              <a:t>Employees have a rainbow of stickers 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Met with Durham stakeholders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“National” visitor</a:t>
            </a:r>
          </a:p>
          <a:p>
            <a:pPr marL="285750" indent="-285750"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hand holding a bottle&#10;&#10;Description automatically generated">
            <a:extLst>
              <a:ext uri="{FF2B5EF4-FFF2-40B4-BE49-F238E27FC236}">
                <a16:creationId xmlns:a16="http://schemas.microsoft.com/office/drawing/2014/main" id="{9D078968-B01B-AD4F-A53E-150B54B4B2E8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03" t="-114" r="-57" b="136"/>
          <a:stretch/>
        </p:blipFill>
        <p:spPr>
          <a:xfrm>
            <a:off x="6966858" y="0"/>
            <a:ext cx="522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1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</a:t>
            </a:r>
            <a:br>
              <a:rPr lang="en-US" dirty="0"/>
            </a:br>
            <a:r>
              <a:rPr lang="en-US" dirty="0"/>
              <a:t>Third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2003425"/>
            <a:ext cx="5621338" cy="3811588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3600" dirty="0"/>
              <a:t>Second day of ScreenPass operations 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Bright and early at 7:00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Employees told to download QR code reader </a:t>
            </a:r>
          </a:p>
        </p:txBody>
      </p:sp>
      <p:pic>
        <p:nvPicPr>
          <p:cNvPr id="8" name="Picture 7" descr="A sign on a brick wall&#10;&#10;Description automatically generated">
            <a:extLst>
              <a:ext uri="{FF2B5EF4-FFF2-40B4-BE49-F238E27FC236}">
                <a16:creationId xmlns:a16="http://schemas.microsoft.com/office/drawing/2014/main" id="{4DE9B649-4DFD-684D-B6D5-7619EC0072E4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5696" y="22378"/>
            <a:ext cx="5126304" cy="68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3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</a:t>
            </a:r>
            <a:br>
              <a:rPr lang="en-US" dirty="0"/>
            </a:br>
            <a:r>
              <a:rPr lang="en-US" dirty="0"/>
              <a:t>Third field visit, 7-8 am, ~400 employees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0C2CE4-D4D3-814A-A974-CFFC69F9E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69260"/>
              </p:ext>
            </p:extLst>
          </p:nvPr>
        </p:nvGraphicFramePr>
        <p:xfrm>
          <a:off x="952500" y="1929302"/>
          <a:ext cx="3200400" cy="42291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21185004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7231773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847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Did not use app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298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455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Successful with app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81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64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Successful with app with additional help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27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App did not work for them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244811"/>
                  </a:ext>
                </a:extLst>
              </a:tr>
            </a:tbl>
          </a:graphicData>
        </a:graphic>
      </p:graphicFrame>
      <p:pic>
        <p:nvPicPr>
          <p:cNvPr id="7" name="Picture 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541A7ADD-527B-2E44-A33B-8DF627C19DB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321" y="1908275"/>
            <a:ext cx="3712585" cy="4950512"/>
          </a:xfrm>
          <a:prstGeom prst="rect">
            <a:avLst/>
          </a:prstGeom>
        </p:spPr>
      </p:pic>
      <p:pic>
        <p:nvPicPr>
          <p:cNvPr id="9" name="Picture 8" descr="A person standing in a room&#10;&#10;Description automatically generated">
            <a:extLst>
              <a:ext uri="{FF2B5EF4-FFF2-40B4-BE49-F238E27FC236}">
                <a16:creationId xmlns:a16="http://schemas.microsoft.com/office/drawing/2014/main" id="{42696865-8E6E-D547-94A9-E85B52D58D1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781" y="1908275"/>
            <a:ext cx="3712585" cy="49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</a:t>
            </a:r>
            <a:br>
              <a:rPr lang="en-US" dirty="0"/>
            </a:br>
            <a:r>
              <a:rPr lang="en-US" dirty="0"/>
              <a:t>Third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erson holding a sign&#10;&#10;Description automatically generated">
            <a:extLst>
              <a:ext uri="{FF2B5EF4-FFF2-40B4-BE49-F238E27FC236}">
                <a16:creationId xmlns:a16="http://schemas.microsoft.com/office/drawing/2014/main" id="{00039BF4-3A5E-484E-B8CF-B54FB8E337F6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12"/>
          <a:stretch/>
        </p:blipFill>
        <p:spPr>
          <a:xfrm>
            <a:off x="7872412" y="0"/>
            <a:ext cx="431958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C72B49-FD38-604B-9C03-8B654CF8A6B1}"/>
              </a:ext>
            </a:extLst>
          </p:cNvPr>
          <p:cNvSpPr txBox="1"/>
          <p:nvPr/>
        </p:nvSpPr>
        <p:spPr>
          <a:xfrm>
            <a:off x="838199" y="1972766"/>
            <a:ext cx="6591301" cy="3970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Folks have their hands full </a:t>
            </a:r>
          </a:p>
          <a:p>
            <a:r>
              <a:rPr lang="en-US" dirty="0"/>
              <a:t>Folks who used the app successfully really liked it</a:t>
            </a:r>
          </a:p>
          <a:p>
            <a:r>
              <a:rPr lang="en-US" dirty="0"/>
              <a:t>Much faster than in-person questions</a:t>
            </a:r>
          </a:p>
          <a:p>
            <a:r>
              <a:rPr lang="en-US" dirty="0"/>
              <a:t>QR code reader not 100% reliable</a:t>
            </a:r>
          </a:p>
        </p:txBody>
      </p:sp>
    </p:spTree>
    <p:extLst>
      <p:ext uri="{BB962C8B-B14F-4D97-AF65-F5344CB8AC3E}">
        <p14:creationId xmlns:p14="http://schemas.microsoft.com/office/powerpoint/2010/main" val="162840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73281</TotalTime>
  <Words>519</Words>
  <Application>Microsoft Macintosh PowerPoint</Application>
  <PresentationFormat>Widescreen</PresentationFormat>
  <Paragraphs>92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Source Sans Pro</vt:lpstr>
      <vt:lpstr>Source Sans Pro SemiBold</vt:lpstr>
      <vt:lpstr>Office Theme</vt:lpstr>
      <vt:lpstr>VA COVID-19 screening tool</vt:lpstr>
      <vt:lpstr>Day 1: Friday, May 8 Email arrives from Durham VA Medical Center</vt:lpstr>
      <vt:lpstr>Day 2: Saturday, May 9 First brief field visit: “before” state</vt:lpstr>
      <vt:lpstr>Day 2: Saturday, May 9 First brief field visit</vt:lpstr>
      <vt:lpstr>Day 4: Monday, May 11 Second field visit</vt:lpstr>
      <vt:lpstr>Day 4: Monday, May 11 Second field visit</vt:lpstr>
      <vt:lpstr>Day 5: Tuesday, May 12 Third field visit</vt:lpstr>
      <vt:lpstr>Day 5: Tuesday, May 12 Third field visit, 7-8 am, ~400 employees</vt:lpstr>
      <vt:lpstr>Day 5: Tuesday, May 12 Third field visit</vt:lpstr>
      <vt:lpstr>Day 5: Tuesday, May 12 afternoon Back at the computer</vt:lpstr>
      <vt:lpstr>Days 6-10: Wednesday, May 13-17 Testing and iteration</vt:lpstr>
      <vt:lpstr>Day 11: Monday May 18 Usability testing with Vets, real code, on phones</vt:lpstr>
      <vt:lpstr>Day 12: Wednesday, May 20 Shipped to staging!</vt:lpstr>
      <vt:lpstr>Next steps: Rollout and service design</vt:lpstr>
      <vt:lpstr>Google analytics</vt:lpstr>
      <vt:lpstr>Credit where credit is due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Chan, Clarice J.</dc:creator>
  <cp:lastModifiedBy>Martha Wilkes</cp:lastModifiedBy>
  <cp:revision>384</cp:revision>
  <dcterms:created xsi:type="dcterms:W3CDTF">2019-03-13T02:24:35Z</dcterms:created>
  <dcterms:modified xsi:type="dcterms:W3CDTF">2020-06-16T18:09:39Z</dcterms:modified>
</cp:coreProperties>
</file>